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iguen Elegant Serif" panose="020B0604020202020204" charset="-18"/>
      <p:regular r:id="rId22"/>
    </p:embeddedFont>
    <p:embeddedFont>
      <p:font typeface="Open Sauce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36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17.png"/><Relationship Id="rId4" Type="http://schemas.openxmlformats.org/officeDocument/2006/relationships/image" Target="../media/image19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93729" y="1028700"/>
            <a:ext cx="365571" cy="327786"/>
            <a:chOff x="0" y="0"/>
            <a:chExt cx="96282" cy="86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6282" cy="86330"/>
            </a:xfrm>
            <a:custGeom>
              <a:avLst/>
              <a:gdLst/>
              <a:ahLst/>
              <a:cxnLst/>
              <a:rect l="l" t="t" r="r" b="b"/>
              <a:pathLst>
                <a:path w="96282" h="86330">
                  <a:moveTo>
                    <a:pt x="0" y="0"/>
                  </a:moveTo>
                  <a:lnTo>
                    <a:pt x="96282" y="0"/>
                  </a:lnTo>
                  <a:lnTo>
                    <a:pt x="96282" y="86330"/>
                  </a:lnTo>
                  <a:lnTo>
                    <a:pt x="0" y="8633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8455" y="4767641"/>
            <a:ext cx="15091090" cy="5519359"/>
          </a:xfrm>
          <a:custGeom>
            <a:avLst/>
            <a:gdLst/>
            <a:ahLst/>
            <a:cxnLst/>
            <a:rect l="l" t="t" r="r" b="b"/>
            <a:pathLst>
              <a:path w="15091090" h="5519359">
                <a:moveTo>
                  <a:pt x="0" y="0"/>
                </a:moveTo>
                <a:lnTo>
                  <a:pt x="15091090" y="0"/>
                </a:lnTo>
                <a:lnTo>
                  <a:pt x="15091090" y="5519359"/>
                </a:lnTo>
                <a:lnTo>
                  <a:pt x="0" y="5519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354518"/>
            <a:ext cx="16230600" cy="341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49"/>
              </a:lnSpc>
            </a:pPr>
            <a:r>
              <a:rPr lang="en-US" sz="12499" dirty="0">
                <a:solidFill>
                  <a:srgbClr val="FAEFB6"/>
                </a:solidFill>
                <a:latin typeface="Higuen Elegant Serif"/>
              </a:rPr>
              <a:t>LA RESIDENCE DU FARGET</a:t>
            </a:r>
          </a:p>
        </p:txBody>
      </p:sp>
    </p:spTree>
  </p:cSld>
  <p:clrMapOvr>
    <a:masterClrMapping/>
  </p:clrMapOvr>
  <p:transition spd="slow" advClick="0" advTm="7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47069" y="9022715"/>
            <a:ext cx="299659" cy="288497"/>
            <a:chOff x="0" y="0"/>
            <a:chExt cx="57173" cy="55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73" cy="55043"/>
            </a:xfrm>
            <a:custGeom>
              <a:avLst/>
              <a:gdLst/>
              <a:ahLst/>
              <a:cxnLst/>
              <a:rect l="l" t="t" r="r" b="b"/>
              <a:pathLst>
                <a:path w="57173" h="55043">
                  <a:moveTo>
                    <a:pt x="0" y="0"/>
                  </a:moveTo>
                  <a:lnTo>
                    <a:pt x="57173" y="0"/>
                  </a:lnTo>
                  <a:lnTo>
                    <a:pt x="57173" y="55043"/>
                  </a:lnTo>
                  <a:lnTo>
                    <a:pt x="0" y="55043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70125" tIns="70125" rIns="70125" bIns="70125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404798"/>
            <a:ext cx="13708378" cy="7710963"/>
          </a:xfrm>
          <a:custGeom>
            <a:avLst/>
            <a:gdLst/>
            <a:ahLst/>
            <a:cxnLst/>
            <a:rect l="l" t="t" r="r" b="b"/>
            <a:pathLst>
              <a:path w="13708378" h="7710963">
                <a:moveTo>
                  <a:pt x="0" y="0"/>
                </a:moveTo>
                <a:lnTo>
                  <a:pt x="13708378" y="0"/>
                </a:lnTo>
                <a:lnTo>
                  <a:pt x="13708378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70043" y="208911"/>
            <a:ext cx="17393117" cy="176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800"/>
              </a:lnSpc>
            </a:pPr>
            <a:r>
              <a:rPr lang="en-US" sz="6800">
                <a:solidFill>
                  <a:srgbClr val="3E4042"/>
                </a:solidFill>
                <a:latin typeface="Higuen Elegant Serif"/>
              </a:rPr>
              <a:t>Les espaces partagés : un  extérieur aménagé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708378" y="3347794"/>
            <a:ext cx="4579622" cy="625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50"/>
              </a:lnSpc>
            </a:pPr>
            <a:r>
              <a:rPr lang="en-US" sz="5450">
                <a:solidFill>
                  <a:srgbClr val="000000"/>
                </a:solidFill>
                <a:latin typeface="Higuen Elegant Serif"/>
              </a:rPr>
              <a:t> En + de la</a:t>
            </a:r>
          </a:p>
          <a:p>
            <a:pPr>
              <a:lnSpc>
                <a:spcPts val="5450"/>
              </a:lnSpc>
            </a:pPr>
            <a:endParaRPr lang="en-US" sz="5450">
              <a:solidFill>
                <a:srgbClr val="000000"/>
              </a:solidFill>
              <a:latin typeface="Higuen Elegant Serif"/>
            </a:endParaRPr>
          </a:p>
          <a:p>
            <a:pPr>
              <a:lnSpc>
                <a:spcPts val="5450"/>
              </a:lnSpc>
            </a:pPr>
            <a:r>
              <a:rPr lang="en-US" sz="5450">
                <a:solidFill>
                  <a:srgbClr val="000000"/>
                </a:solidFill>
                <a:latin typeface="Higuen Elegant Serif"/>
              </a:rPr>
              <a:t> terrasse, des</a:t>
            </a:r>
          </a:p>
          <a:p>
            <a:pPr>
              <a:lnSpc>
                <a:spcPts val="5450"/>
              </a:lnSpc>
            </a:pPr>
            <a:endParaRPr lang="en-US" sz="5450">
              <a:solidFill>
                <a:srgbClr val="000000"/>
              </a:solidFill>
              <a:latin typeface="Higuen Elegant Serif"/>
            </a:endParaRPr>
          </a:p>
          <a:p>
            <a:pPr>
              <a:lnSpc>
                <a:spcPts val="5450"/>
              </a:lnSpc>
            </a:pPr>
            <a:r>
              <a:rPr lang="en-US" sz="5450">
                <a:solidFill>
                  <a:srgbClr val="000000"/>
                </a:solidFill>
                <a:latin typeface="Higuen Elegant Serif"/>
              </a:rPr>
              <a:t> bancs et un</a:t>
            </a:r>
          </a:p>
          <a:p>
            <a:pPr>
              <a:lnSpc>
                <a:spcPts val="5450"/>
              </a:lnSpc>
            </a:pPr>
            <a:endParaRPr lang="en-US" sz="5450">
              <a:solidFill>
                <a:srgbClr val="000000"/>
              </a:solidFill>
              <a:latin typeface="Higuen Elegant Serif"/>
            </a:endParaRPr>
          </a:p>
          <a:p>
            <a:pPr>
              <a:lnSpc>
                <a:spcPts val="5450"/>
              </a:lnSpc>
            </a:pPr>
            <a:r>
              <a:rPr lang="en-US" sz="5450">
                <a:solidFill>
                  <a:srgbClr val="000000"/>
                </a:solidFill>
                <a:latin typeface="Higuen Elegant Serif"/>
              </a:rPr>
              <a:t> jardin seront</a:t>
            </a:r>
          </a:p>
          <a:p>
            <a:pPr>
              <a:lnSpc>
                <a:spcPts val="5450"/>
              </a:lnSpc>
            </a:pPr>
            <a:endParaRPr lang="en-US" sz="5450">
              <a:solidFill>
                <a:srgbClr val="000000"/>
              </a:solidFill>
              <a:latin typeface="Higuen Elegant Serif"/>
            </a:endParaRPr>
          </a:p>
          <a:p>
            <a:pPr marL="0" lvl="0" indent="0">
              <a:lnSpc>
                <a:spcPts val="5450"/>
              </a:lnSpc>
            </a:pPr>
            <a:r>
              <a:rPr lang="en-US" sz="5450">
                <a:solidFill>
                  <a:srgbClr val="000000"/>
                </a:solidFill>
                <a:latin typeface="Higuen Elegant Serif"/>
              </a:rPr>
              <a:t> installés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5748" y="2036443"/>
            <a:ext cx="3762686" cy="7760540"/>
          </a:xfrm>
          <a:custGeom>
            <a:avLst/>
            <a:gdLst/>
            <a:ahLst/>
            <a:cxnLst/>
            <a:rect l="l" t="t" r="r" b="b"/>
            <a:pathLst>
              <a:path w="3762686" h="7760540">
                <a:moveTo>
                  <a:pt x="0" y="0"/>
                </a:moveTo>
                <a:lnTo>
                  <a:pt x="3762686" y="0"/>
                </a:lnTo>
                <a:lnTo>
                  <a:pt x="3762686" y="7760540"/>
                </a:lnTo>
                <a:lnTo>
                  <a:pt x="0" y="7760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98814" y="4364774"/>
            <a:ext cx="1503502" cy="1551939"/>
          </a:xfrm>
          <a:custGeom>
            <a:avLst/>
            <a:gdLst/>
            <a:ahLst/>
            <a:cxnLst/>
            <a:rect l="l" t="t" r="r" b="b"/>
            <a:pathLst>
              <a:path w="1503502" h="1551939">
                <a:moveTo>
                  <a:pt x="0" y="0"/>
                </a:moveTo>
                <a:lnTo>
                  <a:pt x="1503501" y="0"/>
                </a:lnTo>
                <a:lnTo>
                  <a:pt x="1503501" y="1551939"/>
                </a:lnTo>
                <a:lnTo>
                  <a:pt x="0" y="155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50586" y="6293230"/>
            <a:ext cx="1560924" cy="1434099"/>
          </a:xfrm>
          <a:custGeom>
            <a:avLst/>
            <a:gdLst/>
            <a:ahLst/>
            <a:cxnLst/>
            <a:rect l="l" t="t" r="r" b="b"/>
            <a:pathLst>
              <a:path w="1560924" h="1434099">
                <a:moveTo>
                  <a:pt x="0" y="0"/>
                </a:moveTo>
                <a:lnTo>
                  <a:pt x="1560923" y="0"/>
                </a:lnTo>
                <a:lnTo>
                  <a:pt x="1560923" y="1434099"/>
                </a:lnTo>
                <a:lnTo>
                  <a:pt x="0" y="1434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220942" y="6589351"/>
            <a:ext cx="1073966" cy="1137978"/>
          </a:xfrm>
          <a:custGeom>
            <a:avLst/>
            <a:gdLst/>
            <a:ahLst/>
            <a:cxnLst/>
            <a:rect l="l" t="t" r="r" b="b"/>
            <a:pathLst>
              <a:path w="1073966" h="1137978">
                <a:moveTo>
                  <a:pt x="0" y="0"/>
                </a:moveTo>
                <a:lnTo>
                  <a:pt x="1073966" y="0"/>
                </a:lnTo>
                <a:lnTo>
                  <a:pt x="1073966" y="1137978"/>
                </a:lnTo>
                <a:lnTo>
                  <a:pt x="0" y="11379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1253" y="8424800"/>
            <a:ext cx="1985279" cy="1120998"/>
          </a:xfrm>
          <a:custGeom>
            <a:avLst/>
            <a:gdLst/>
            <a:ahLst/>
            <a:cxnLst/>
            <a:rect l="l" t="t" r="r" b="b"/>
            <a:pathLst>
              <a:path w="1985279" h="1120998">
                <a:moveTo>
                  <a:pt x="0" y="0"/>
                </a:moveTo>
                <a:lnTo>
                  <a:pt x="1985280" y="0"/>
                </a:lnTo>
                <a:lnTo>
                  <a:pt x="1985280" y="1120998"/>
                </a:lnTo>
                <a:lnTo>
                  <a:pt x="0" y="11209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00581" y="1152525"/>
            <a:ext cx="14942624" cy="88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674"/>
              </a:lnSpc>
            </a:pPr>
            <a:r>
              <a:rPr lang="en-US" sz="6674">
                <a:solidFill>
                  <a:srgbClr val="FAEFB6"/>
                </a:solidFill>
                <a:latin typeface="Higuen Elegant Serif"/>
              </a:rPr>
              <a:t>La location des objets du quotidien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62625" y="2313190"/>
            <a:ext cx="10258317" cy="7812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67 m² de stockage et service ouvert à tous :</a:t>
            </a:r>
          </a:p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location de petit outillage</a:t>
            </a:r>
          </a:p>
          <a:p>
            <a:pPr algn="ctr">
              <a:lnSpc>
                <a:spcPts val="7741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d’appareils de cuisson</a:t>
            </a:r>
          </a:p>
          <a:p>
            <a:pPr algn="ctr">
              <a:lnSpc>
                <a:spcPts val="7741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de vélos électriques</a:t>
            </a:r>
          </a:p>
          <a:p>
            <a:pPr algn="ctr">
              <a:lnSpc>
                <a:spcPts val="7741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1455" y="6348064"/>
            <a:ext cx="11833190" cy="3599312"/>
          </a:xfrm>
          <a:custGeom>
            <a:avLst/>
            <a:gdLst/>
            <a:ahLst/>
            <a:cxnLst/>
            <a:rect l="l" t="t" r="r" b="b"/>
            <a:pathLst>
              <a:path w="11833190" h="3599312">
                <a:moveTo>
                  <a:pt x="0" y="0"/>
                </a:moveTo>
                <a:lnTo>
                  <a:pt x="11833190" y="0"/>
                </a:lnTo>
                <a:lnTo>
                  <a:pt x="11833190" y="3599312"/>
                </a:lnTo>
                <a:lnTo>
                  <a:pt x="0" y="3599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31455" y="1519013"/>
            <a:ext cx="11956545" cy="4829051"/>
          </a:xfrm>
          <a:custGeom>
            <a:avLst/>
            <a:gdLst/>
            <a:ahLst/>
            <a:cxnLst/>
            <a:rect l="l" t="t" r="r" b="b"/>
            <a:pathLst>
              <a:path w="11956545" h="4829051">
                <a:moveTo>
                  <a:pt x="0" y="0"/>
                </a:moveTo>
                <a:lnTo>
                  <a:pt x="11956545" y="0"/>
                </a:lnTo>
                <a:lnTo>
                  <a:pt x="11956545" y="4829051"/>
                </a:lnTo>
                <a:lnTo>
                  <a:pt x="0" y="4829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896" y="8428606"/>
            <a:ext cx="6165559" cy="697240"/>
          </a:xfrm>
          <a:custGeom>
            <a:avLst/>
            <a:gdLst/>
            <a:ahLst/>
            <a:cxnLst/>
            <a:rect l="l" t="t" r="r" b="b"/>
            <a:pathLst>
              <a:path w="6165559" h="697240">
                <a:moveTo>
                  <a:pt x="0" y="0"/>
                </a:moveTo>
                <a:lnTo>
                  <a:pt x="6165559" y="0"/>
                </a:lnTo>
                <a:lnTo>
                  <a:pt x="6165559" y="697240"/>
                </a:lnTo>
                <a:lnTo>
                  <a:pt x="0" y="697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984" b="-10984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3276313"/>
            <a:ext cx="6506666" cy="6390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990"/>
              </a:lnSpc>
            </a:pPr>
            <a:r>
              <a:rPr lang="en-US" sz="5196">
                <a:solidFill>
                  <a:srgbClr val="3E4042"/>
                </a:solidFill>
                <a:latin typeface="Higuen Elegant Serif"/>
              </a:rPr>
              <a:t>Suivez l’avancement du projet sur notre page Facebook</a:t>
            </a:r>
          </a:p>
          <a:p>
            <a:pPr marL="0" lvl="0" indent="0">
              <a:lnSpc>
                <a:spcPts val="12990"/>
              </a:lnSpc>
            </a:pPr>
            <a:endParaRPr lang="en-US" sz="5196">
              <a:solidFill>
                <a:srgbClr val="3E4042"/>
              </a:solidFill>
              <a:latin typeface="Higuen Elegant Serif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37984" y="31117"/>
            <a:ext cx="9353122" cy="5989538"/>
          </a:xfrm>
          <a:custGeom>
            <a:avLst/>
            <a:gdLst/>
            <a:ahLst/>
            <a:cxnLst/>
            <a:rect l="l" t="t" r="r" b="b"/>
            <a:pathLst>
              <a:path w="9353122" h="5989538">
                <a:moveTo>
                  <a:pt x="0" y="0"/>
                </a:moveTo>
                <a:lnTo>
                  <a:pt x="9353121" y="0"/>
                </a:lnTo>
                <a:lnTo>
                  <a:pt x="9353121" y="5989538"/>
                </a:lnTo>
                <a:lnTo>
                  <a:pt x="0" y="598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8114377" cy="6020655"/>
          </a:xfrm>
          <a:custGeom>
            <a:avLst/>
            <a:gdLst/>
            <a:ahLst/>
            <a:cxnLst/>
            <a:rect l="l" t="t" r="r" b="b"/>
            <a:pathLst>
              <a:path w="8114377" h="6020655">
                <a:moveTo>
                  <a:pt x="0" y="0"/>
                </a:moveTo>
                <a:lnTo>
                  <a:pt x="8114377" y="0"/>
                </a:lnTo>
                <a:lnTo>
                  <a:pt x="8114377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6895" y="6736246"/>
            <a:ext cx="18191105" cy="296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3"/>
              </a:lnSpc>
            </a:pPr>
            <a:r>
              <a:rPr lang="en-US" sz="5009">
                <a:solidFill>
                  <a:srgbClr val="3E4042"/>
                </a:solidFill>
                <a:latin typeface="Higuen Elegant Serif"/>
              </a:rPr>
              <a:t>Suivez l’avancement du projet sur le site internet du village</a:t>
            </a:r>
          </a:p>
          <a:p>
            <a:pPr marL="0" lvl="0" indent="0" algn="ctr">
              <a:lnSpc>
                <a:spcPts val="12523"/>
              </a:lnSpc>
            </a:pPr>
            <a:r>
              <a:rPr lang="en-US" sz="5009">
                <a:solidFill>
                  <a:srgbClr val="3E4042"/>
                </a:solidFill>
                <a:latin typeface="Higuen Elegant Serif"/>
              </a:rPr>
              <a:t>https://saint-romain-les-atheux.fr/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63002" y="5143500"/>
            <a:ext cx="4898571" cy="4114800"/>
          </a:xfrm>
          <a:custGeom>
            <a:avLst/>
            <a:gdLst/>
            <a:ahLst/>
            <a:cxnLst/>
            <a:rect l="l" t="t" r="r" b="b"/>
            <a:pathLst>
              <a:path w="4898571" h="4114800">
                <a:moveTo>
                  <a:pt x="0" y="0"/>
                </a:moveTo>
                <a:lnTo>
                  <a:pt x="4898572" y="0"/>
                </a:lnTo>
                <a:lnTo>
                  <a:pt x="489857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61574" y="5147856"/>
            <a:ext cx="3583617" cy="4114800"/>
          </a:xfrm>
          <a:custGeom>
            <a:avLst/>
            <a:gdLst/>
            <a:ahLst/>
            <a:cxnLst/>
            <a:rect l="l" t="t" r="r" b="b"/>
            <a:pathLst>
              <a:path w="3583617" h="4114800">
                <a:moveTo>
                  <a:pt x="0" y="0"/>
                </a:moveTo>
                <a:lnTo>
                  <a:pt x="3583616" y="0"/>
                </a:lnTo>
                <a:lnTo>
                  <a:pt x="3583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1190625"/>
            <a:ext cx="16230600" cy="3413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49"/>
              </a:lnSpc>
            </a:pPr>
            <a:r>
              <a:rPr lang="en-US" sz="12499">
                <a:solidFill>
                  <a:srgbClr val="FAEFB6"/>
                </a:solidFill>
                <a:latin typeface="Higuen Elegant Serif"/>
              </a:rPr>
              <a:t>L’ASSOCIATION LES AMIS DE LEONIE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706154"/>
            <a:ext cx="797811" cy="79781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5295963" y="7859671"/>
            <a:ext cx="2551726" cy="2427329"/>
          </a:xfrm>
          <a:custGeom>
            <a:avLst/>
            <a:gdLst/>
            <a:ahLst/>
            <a:cxnLst/>
            <a:rect l="l" t="t" r="r" b="b"/>
            <a:pathLst>
              <a:path w="2551726" h="2427329">
                <a:moveTo>
                  <a:pt x="0" y="0"/>
                </a:moveTo>
                <a:lnTo>
                  <a:pt x="2551726" y="0"/>
                </a:lnTo>
                <a:lnTo>
                  <a:pt x="2551726" y="2427329"/>
                </a:lnTo>
                <a:lnTo>
                  <a:pt x="0" y="242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8238048"/>
            <a:ext cx="1595622" cy="2048952"/>
          </a:xfrm>
          <a:custGeom>
            <a:avLst/>
            <a:gdLst/>
            <a:ahLst/>
            <a:cxnLst/>
            <a:rect l="l" t="t" r="r" b="b"/>
            <a:pathLst>
              <a:path w="1595622" h="2048952">
                <a:moveTo>
                  <a:pt x="0" y="0"/>
                </a:moveTo>
                <a:lnTo>
                  <a:pt x="1595622" y="0"/>
                </a:lnTo>
                <a:lnTo>
                  <a:pt x="1595622" y="2048952"/>
                </a:lnTo>
                <a:lnTo>
                  <a:pt x="0" y="2048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21939" y="515531"/>
            <a:ext cx="14492394" cy="11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Une nouvelle association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07482"/>
            <a:ext cx="16818989" cy="9073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893">
                <a:solidFill>
                  <a:srgbClr val="FAF7EE"/>
                </a:solidFill>
                <a:latin typeface="Open Sauce"/>
              </a:rPr>
              <a:t>      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avec des gens de tous les âges (de 20 à 83 ans)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pour préparer les activités de la résidence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pour lancer les premiers évènements avec les personnes âgées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pour étudier les besoins des personnes âgées de la commune</a:t>
            </a:r>
          </a:p>
          <a:p>
            <a:pPr algn="ctr">
              <a:lnSpc>
                <a:spcPts val="840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0" y="7061860"/>
            <a:ext cx="797811" cy="797811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4104805"/>
            <a:ext cx="797811" cy="7978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0" y="5255973"/>
            <a:ext cx="797811" cy="79781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50583" y="6172200"/>
            <a:ext cx="4898571" cy="4114800"/>
          </a:xfrm>
          <a:custGeom>
            <a:avLst/>
            <a:gdLst/>
            <a:ahLst/>
            <a:cxnLst/>
            <a:rect l="l" t="t" r="r" b="b"/>
            <a:pathLst>
              <a:path w="4898571" h="4114800">
                <a:moveTo>
                  <a:pt x="0" y="0"/>
                </a:moveTo>
                <a:lnTo>
                  <a:pt x="4898571" y="0"/>
                </a:lnTo>
                <a:lnTo>
                  <a:pt x="48985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61574" y="6172200"/>
            <a:ext cx="3583617" cy="4114800"/>
          </a:xfrm>
          <a:custGeom>
            <a:avLst/>
            <a:gdLst/>
            <a:ahLst/>
            <a:cxnLst/>
            <a:rect l="l" t="t" r="r" b="b"/>
            <a:pathLst>
              <a:path w="3583617" h="4114800">
                <a:moveTo>
                  <a:pt x="0" y="0"/>
                </a:moveTo>
                <a:lnTo>
                  <a:pt x="3583616" y="0"/>
                </a:lnTo>
                <a:lnTo>
                  <a:pt x="3583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47624" y="146051"/>
            <a:ext cx="15792751" cy="882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4"/>
              </a:lnSpc>
            </a:pPr>
            <a:r>
              <a:rPr lang="en-US" sz="6249">
                <a:solidFill>
                  <a:srgbClr val="FAEFB6"/>
                </a:solidFill>
                <a:latin typeface="Higuen Elegant Serif"/>
              </a:rPr>
              <a:t>L’ASSOCIATION LES AMIS DE LEONIE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0743" y="1608938"/>
            <a:ext cx="17337257" cy="405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FAF7EE"/>
                </a:solidFill>
                <a:latin typeface="Open Sauce"/>
              </a:rPr>
              <a:t>Rejoignez-nous !!!</a:t>
            </a:r>
          </a:p>
          <a:p>
            <a:pPr algn="ctr">
              <a:lnSpc>
                <a:spcPts val="8052"/>
              </a:lnSpc>
            </a:pPr>
            <a:endParaRPr lang="en-US" sz="5751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FAF7EE"/>
                </a:solidFill>
                <a:latin typeface="Open Sauce"/>
              </a:rPr>
              <a:t>Prochaine réunion mardi 19/09 à 20h00</a:t>
            </a:r>
          </a:p>
          <a:p>
            <a:pPr algn="ctr">
              <a:lnSpc>
                <a:spcPts val="8052"/>
              </a:lnSpc>
            </a:pPr>
            <a:r>
              <a:rPr lang="en-US" sz="5751">
                <a:solidFill>
                  <a:srgbClr val="FAF7EE"/>
                </a:solidFill>
                <a:latin typeface="Open Sauce"/>
              </a:rPr>
              <a:t>salle rouge en face de l’école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39629"/>
            <a:ext cx="1146991" cy="11469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4241818"/>
            <a:ext cx="1146991" cy="11469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3978622" y="6015685"/>
            <a:ext cx="12030112" cy="4271315"/>
          </a:xfrm>
          <a:custGeom>
            <a:avLst/>
            <a:gdLst/>
            <a:ahLst/>
            <a:cxnLst/>
            <a:rect l="l" t="t" r="r" b="b"/>
            <a:pathLst>
              <a:path w="12030112" h="4271315">
                <a:moveTo>
                  <a:pt x="0" y="0"/>
                </a:moveTo>
                <a:lnTo>
                  <a:pt x="12030112" y="0"/>
                </a:lnTo>
                <a:lnTo>
                  <a:pt x="12030112" y="4271315"/>
                </a:lnTo>
                <a:lnTo>
                  <a:pt x="0" y="4271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21939" y="515531"/>
            <a:ext cx="14644122" cy="23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La résidence du Farget, c’est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64612" y="2820579"/>
            <a:ext cx="16336550" cy="256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893">
                <a:solidFill>
                  <a:srgbClr val="FAF7EE"/>
                </a:solidFill>
                <a:latin typeface="Open Sauce"/>
              </a:rPr>
              <a:t>      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 8 appartements de 35m² + 8m² de terrasse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218m² d’espaces partagés </a:t>
            </a: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47069" y="9022715"/>
            <a:ext cx="299659" cy="288497"/>
            <a:chOff x="0" y="0"/>
            <a:chExt cx="57173" cy="55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73" cy="55043"/>
            </a:xfrm>
            <a:custGeom>
              <a:avLst/>
              <a:gdLst/>
              <a:ahLst/>
              <a:cxnLst/>
              <a:rect l="l" t="t" r="r" b="b"/>
              <a:pathLst>
                <a:path w="57173" h="55043">
                  <a:moveTo>
                    <a:pt x="0" y="0"/>
                  </a:moveTo>
                  <a:lnTo>
                    <a:pt x="57173" y="0"/>
                  </a:lnTo>
                  <a:lnTo>
                    <a:pt x="57173" y="55043"/>
                  </a:lnTo>
                  <a:lnTo>
                    <a:pt x="0" y="55043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70125" tIns="70125" rIns="70125" bIns="70125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31594"/>
            <a:ext cx="11788974" cy="9023811"/>
          </a:xfrm>
          <a:custGeom>
            <a:avLst/>
            <a:gdLst/>
            <a:ahLst/>
            <a:cxnLst/>
            <a:rect l="l" t="t" r="r" b="b"/>
            <a:pathLst>
              <a:path w="11788974" h="9023811">
                <a:moveTo>
                  <a:pt x="0" y="0"/>
                </a:moveTo>
                <a:lnTo>
                  <a:pt x="11788974" y="0"/>
                </a:lnTo>
                <a:lnTo>
                  <a:pt x="11788974" y="9023812"/>
                </a:lnTo>
                <a:lnTo>
                  <a:pt x="0" y="9023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729689" y="208911"/>
            <a:ext cx="5558311" cy="176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800"/>
              </a:lnSpc>
            </a:pPr>
            <a:r>
              <a:rPr lang="en-US" sz="6800">
                <a:solidFill>
                  <a:srgbClr val="3E4042"/>
                </a:solidFill>
                <a:latin typeface="Higuen Elegant Serif"/>
              </a:rPr>
              <a:t>Chaque appartement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71048" y="2048514"/>
            <a:ext cx="6316952" cy="128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avec une chambre fermée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971048" y="3739197"/>
            <a:ext cx="6316952" cy="232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une pièce de vie avec cuisine aménagée et séjour</a:t>
            </a:r>
          </a:p>
          <a:p>
            <a:pPr marL="0" lvl="0" indent="0">
              <a:lnSpc>
                <a:spcPts val="3500"/>
              </a:lnSpc>
            </a:pPr>
            <a:endParaRPr lang="en-US" sz="4900">
              <a:solidFill>
                <a:srgbClr val="5E17EB"/>
              </a:solidFill>
              <a:latin typeface="Higuen Elegant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971048" y="6694805"/>
            <a:ext cx="6316952" cy="111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endParaRPr/>
          </a:p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une terrasse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71048" y="5540375"/>
            <a:ext cx="6316952" cy="1106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endParaRPr/>
          </a:p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salle de bains wc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71048" y="8417560"/>
            <a:ext cx="6316952" cy="128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meublé</a:t>
            </a:r>
          </a:p>
          <a:p>
            <a:pPr marL="0" lvl="0" indent="0">
              <a:lnSpc>
                <a:spcPts val="4900"/>
              </a:lnSpc>
            </a:pPr>
            <a:endParaRPr lang="en-US" sz="4900">
              <a:solidFill>
                <a:srgbClr val="3E4042"/>
              </a:solidFill>
              <a:latin typeface="Higuen Elegant Serif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71048" y="9387412"/>
            <a:ext cx="6316952" cy="667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accessible PMR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00522"/>
            <a:ext cx="7372201" cy="7257949"/>
          </a:xfrm>
          <a:custGeom>
            <a:avLst/>
            <a:gdLst/>
            <a:ahLst/>
            <a:cxnLst/>
            <a:rect l="l" t="t" r="r" b="b"/>
            <a:pathLst>
              <a:path w="7372201" h="7257949">
                <a:moveTo>
                  <a:pt x="0" y="0"/>
                </a:moveTo>
                <a:lnTo>
                  <a:pt x="7372201" y="0"/>
                </a:lnTo>
                <a:lnTo>
                  <a:pt x="7372201" y="7257949"/>
                </a:lnTo>
                <a:lnTo>
                  <a:pt x="0" y="72579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87" b="-7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51931" y="5664881"/>
            <a:ext cx="8217100" cy="4622119"/>
          </a:xfrm>
          <a:custGeom>
            <a:avLst/>
            <a:gdLst/>
            <a:ahLst/>
            <a:cxnLst/>
            <a:rect l="l" t="t" r="r" b="b"/>
            <a:pathLst>
              <a:path w="8217100" h="4622119">
                <a:moveTo>
                  <a:pt x="0" y="0"/>
                </a:moveTo>
                <a:lnTo>
                  <a:pt x="8217100" y="0"/>
                </a:lnTo>
                <a:lnTo>
                  <a:pt x="8217100" y="4622119"/>
                </a:lnTo>
                <a:lnTo>
                  <a:pt x="0" y="462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836681" y="96424"/>
            <a:ext cx="7539542" cy="4240993"/>
          </a:xfrm>
          <a:custGeom>
            <a:avLst/>
            <a:gdLst/>
            <a:ahLst/>
            <a:cxnLst/>
            <a:rect l="l" t="t" r="r" b="b"/>
            <a:pathLst>
              <a:path w="7539542" h="4240993">
                <a:moveTo>
                  <a:pt x="0" y="0"/>
                </a:moveTo>
                <a:lnTo>
                  <a:pt x="7539543" y="0"/>
                </a:lnTo>
                <a:lnTo>
                  <a:pt x="7539543" y="4240992"/>
                </a:lnTo>
                <a:lnTo>
                  <a:pt x="0" y="42409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172624"/>
            <a:ext cx="8836681" cy="2229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    avec une chambre fermée</a:t>
            </a:r>
          </a:p>
          <a:p>
            <a:pPr>
              <a:lnSpc>
                <a:spcPts val="2600"/>
              </a:lnSpc>
            </a:pPr>
            <a:endParaRPr lang="en-US" sz="4900">
              <a:solidFill>
                <a:srgbClr val="3E4042"/>
              </a:solidFill>
              <a:latin typeface="Higuen Elegant Serif"/>
            </a:endParaRPr>
          </a:p>
          <a:p>
            <a:pPr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 </a:t>
            </a:r>
          </a:p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une salle de bains wc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32962" y="4413616"/>
            <a:ext cx="10655038" cy="1706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900" dirty="0" err="1">
                <a:solidFill>
                  <a:srgbClr val="5E17EB"/>
                </a:solidFill>
                <a:latin typeface="Higuen Elegant Serif"/>
              </a:rPr>
              <a:t>une</a:t>
            </a:r>
            <a:r>
              <a:rPr lang="en-US" sz="4900" dirty="0">
                <a:solidFill>
                  <a:srgbClr val="5E17EB"/>
                </a:solidFill>
                <a:latin typeface="Higuen Elegant Serif"/>
              </a:rPr>
              <a:t> pièce de vie avec cuisine </a:t>
            </a:r>
            <a:r>
              <a:rPr lang="en-US" sz="4900" dirty="0" err="1">
                <a:solidFill>
                  <a:srgbClr val="5E17EB"/>
                </a:solidFill>
                <a:latin typeface="Higuen Elegant Serif"/>
              </a:rPr>
              <a:t>aménagée</a:t>
            </a:r>
            <a:r>
              <a:rPr lang="en-US" sz="4900" dirty="0">
                <a:solidFill>
                  <a:srgbClr val="5E17EB"/>
                </a:solidFill>
                <a:latin typeface="Higuen Elegant Serif"/>
              </a:rPr>
              <a:t>, </a:t>
            </a:r>
            <a:r>
              <a:rPr lang="en-US" sz="4900" dirty="0" err="1">
                <a:solidFill>
                  <a:srgbClr val="5E17EB"/>
                </a:solidFill>
                <a:latin typeface="Higuen Elegant Serif"/>
              </a:rPr>
              <a:t>séjour</a:t>
            </a:r>
            <a:r>
              <a:rPr lang="en-US" sz="4900" dirty="0">
                <a:solidFill>
                  <a:srgbClr val="5E17EB"/>
                </a:solidFill>
                <a:latin typeface="Higuen Elegant Serif"/>
              </a:rPr>
              <a:t> et  </a:t>
            </a:r>
            <a:r>
              <a:rPr lang="en-US" sz="4900" dirty="0" err="1">
                <a:solidFill>
                  <a:srgbClr val="5E17EB"/>
                </a:solidFill>
                <a:latin typeface="Higuen Elegant Serif"/>
              </a:rPr>
              <a:t>terrasse</a:t>
            </a:r>
            <a:endParaRPr lang="en-US" sz="4900" dirty="0">
              <a:solidFill>
                <a:srgbClr val="5E17EB"/>
              </a:solidFill>
              <a:latin typeface="Higuen Elegant Serif"/>
            </a:endParaRPr>
          </a:p>
          <a:p>
            <a:pPr marL="0" lvl="0" indent="0">
              <a:lnSpc>
                <a:spcPts val="3500"/>
              </a:lnSpc>
            </a:pPr>
            <a:endParaRPr lang="en-US" sz="4900" dirty="0">
              <a:solidFill>
                <a:srgbClr val="5E17EB"/>
              </a:solidFill>
              <a:latin typeface="Higuen Elegant Serif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47069" y="9022715"/>
            <a:ext cx="299659" cy="288497"/>
            <a:chOff x="0" y="0"/>
            <a:chExt cx="57173" cy="550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173" cy="55043"/>
            </a:xfrm>
            <a:custGeom>
              <a:avLst/>
              <a:gdLst/>
              <a:ahLst/>
              <a:cxnLst/>
              <a:rect l="l" t="t" r="r" b="b"/>
              <a:pathLst>
                <a:path w="57173" h="55043">
                  <a:moveTo>
                    <a:pt x="0" y="0"/>
                  </a:moveTo>
                  <a:lnTo>
                    <a:pt x="57173" y="0"/>
                  </a:lnTo>
                  <a:lnTo>
                    <a:pt x="57173" y="55043"/>
                  </a:lnTo>
                  <a:lnTo>
                    <a:pt x="0" y="55043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70125" tIns="70125" rIns="70125" bIns="70125" rtlCol="0" anchor="ctr"/>
            <a:lstStyle/>
            <a:p>
              <a:pPr algn="ctr">
                <a:lnSpc>
                  <a:spcPts val="28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3457" y="61593"/>
            <a:ext cx="7206779" cy="10201914"/>
          </a:xfrm>
          <a:custGeom>
            <a:avLst/>
            <a:gdLst/>
            <a:ahLst/>
            <a:cxnLst/>
            <a:rect l="l" t="t" r="r" b="b"/>
            <a:pathLst>
              <a:path w="7206779" h="10201914">
                <a:moveTo>
                  <a:pt x="0" y="0"/>
                </a:moveTo>
                <a:lnTo>
                  <a:pt x="7206779" y="0"/>
                </a:lnTo>
                <a:lnTo>
                  <a:pt x="7206779" y="10201914"/>
                </a:lnTo>
                <a:lnTo>
                  <a:pt x="0" y="10201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62" b="-2062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53001" y="208911"/>
            <a:ext cx="10110160" cy="906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800"/>
              </a:lnSpc>
            </a:pPr>
            <a:r>
              <a:rPr lang="en-US" sz="6800">
                <a:solidFill>
                  <a:srgbClr val="3E4042"/>
                </a:solidFill>
                <a:latin typeface="Higuen Elegant Serif"/>
              </a:rPr>
              <a:t>Les espaces partagés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935075" y="2109205"/>
            <a:ext cx="9746012" cy="755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avec</a:t>
            </a:r>
            <a:r>
              <a:rPr lang="en-US" sz="4900">
                <a:solidFill>
                  <a:srgbClr val="3E4042"/>
                </a:solidFill>
                <a:latin typeface="Higuen Elegant Serif"/>
              </a:rPr>
              <a:t> </a:t>
            </a:r>
            <a:r>
              <a:rPr lang="en-US" sz="4900">
                <a:solidFill>
                  <a:srgbClr val="5E17EB"/>
                </a:solidFill>
                <a:latin typeface="Higuen Elegant Serif"/>
              </a:rPr>
              <a:t>une pièce de vie avec salle à manger, salon bibliothèque</a:t>
            </a:r>
          </a:p>
          <a:p>
            <a:pPr>
              <a:lnSpc>
                <a:spcPts val="4900"/>
              </a:lnSpc>
            </a:pPr>
            <a:endParaRPr lang="en-US" sz="4900">
              <a:solidFill>
                <a:srgbClr val="5E17EB"/>
              </a:solidFill>
              <a:latin typeface="Higuen Elegant Serif"/>
            </a:endParaRPr>
          </a:p>
          <a:p>
            <a:pPr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une pièce avec des vélos d’appartement</a:t>
            </a:r>
          </a:p>
          <a:p>
            <a:pPr>
              <a:lnSpc>
                <a:spcPts val="3500"/>
              </a:lnSpc>
            </a:pPr>
            <a:endParaRPr lang="en-US" sz="4900">
              <a:solidFill>
                <a:srgbClr val="3E4042"/>
              </a:solidFill>
              <a:latin typeface="Higuen Elegant Serif"/>
            </a:endParaRPr>
          </a:p>
          <a:p>
            <a:pPr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une cuisine</a:t>
            </a:r>
          </a:p>
          <a:p>
            <a:pPr>
              <a:lnSpc>
                <a:spcPts val="3500"/>
              </a:lnSpc>
            </a:pPr>
            <a:endParaRPr lang="en-US" sz="4900">
              <a:solidFill>
                <a:srgbClr val="5E17EB"/>
              </a:solidFill>
              <a:latin typeface="Higuen Elegant Serif"/>
            </a:endParaRPr>
          </a:p>
          <a:p>
            <a:pPr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une pièce services</a:t>
            </a:r>
          </a:p>
          <a:p>
            <a:pPr>
              <a:lnSpc>
                <a:spcPts val="3500"/>
              </a:lnSpc>
            </a:pPr>
            <a:endParaRPr lang="en-US" sz="4900">
              <a:solidFill>
                <a:srgbClr val="3E4042"/>
              </a:solidFill>
              <a:latin typeface="Higuen Elegant Serif"/>
            </a:endParaRPr>
          </a:p>
          <a:p>
            <a:pPr>
              <a:lnSpc>
                <a:spcPts val="4900"/>
              </a:lnSpc>
            </a:pPr>
            <a:r>
              <a:rPr lang="en-US" sz="4900">
                <a:solidFill>
                  <a:srgbClr val="5E17EB"/>
                </a:solidFill>
                <a:latin typeface="Higuen Elegant Serif"/>
              </a:rPr>
              <a:t>une buanderie</a:t>
            </a:r>
          </a:p>
          <a:p>
            <a:pPr>
              <a:lnSpc>
                <a:spcPts val="4900"/>
              </a:lnSpc>
            </a:pPr>
            <a:endParaRPr lang="en-US" sz="4900">
              <a:solidFill>
                <a:srgbClr val="5E17EB"/>
              </a:solidFill>
              <a:latin typeface="Higuen Elegant Serif"/>
            </a:endParaRPr>
          </a:p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une grande terrasse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5238"/>
            <a:ext cx="10776465" cy="6061762"/>
          </a:xfrm>
          <a:custGeom>
            <a:avLst/>
            <a:gdLst/>
            <a:ahLst/>
            <a:cxnLst/>
            <a:rect l="l" t="t" r="r" b="b"/>
            <a:pathLst>
              <a:path w="10776465" h="6061762">
                <a:moveTo>
                  <a:pt x="0" y="0"/>
                </a:moveTo>
                <a:lnTo>
                  <a:pt x="10776465" y="0"/>
                </a:lnTo>
                <a:lnTo>
                  <a:pt x="10776465" y="6061762"/>
                </a:lnTo>
                <a:lnTo>
                  <a:pt x="0" y="6061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36681" y="96424"/>
            <a:ext cx="9680197" cy="5445111"/>
          </a:xfrm>
          <a:custGeom>
            <a:avLst/>
            <a:gdLst/>
            <a:ahLst/>
            <a:cxnLst/>
            <a:rect l="l" t="t" r="r" b="b"/>
            <a:pathLst>
              <a:path w="9680197" h="5445111">
                <a:moveTo>
                  <a:pt x="0" y="0"/>
                </a:moveTo>
                <a:lnTo>
                  <a:pt x="9680197" y="0"/>
                </a:lnTo>
                <a:lnTo>
                  <a:pt x="9680197" y="5445111"/>
                </a:lnTo>
                <a:lnTo>
                  <a:pt x="0" y="5445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2400" y="325024"/>
            <a:ext cx="8836681" cy="1286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900"/>
              </a:lnSpc>
            </a:pPr>
            <a:r>
              <a:rPr lang="en-US" sz="4900">
                <a:solidFill>
                  <a:srgbClr val="3E4042"/>
                </a:solidFill>
                <a:latin typeface="Higuen Elegant Serif"/>
              </a:rPr>
              <a:t>    avec une grande pièce commune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30" y="2336616"/>
            <a:ext cx="10492533" cy="7436583"/>
          </a:xfrm>
          <a:custGeom>
            <a:avLst/>
            <a:gdLst/>
            <a:ahLst/>
            <a:cxnLst/>
            <a:rect l="l" t="t" r="r" b="b"/>
            <a:pathLst>
              <a:path w="10492533" h="7436583">
                <a:moveTo>
                  <a:pt x="0" y="0"/>
                </a:moveTo>
                <a:lnTo>
                  <a:pt x="10492533" y="0"/>
                </a:lnTo>
                <a:lnTo>
                  <a:pt x="10492533" y="7436582"/>
                </a:lnTo>
                <a:lnTo>
                  <a:pt x="0" y="743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615764" y="2366961"/>
            <a:ext cx="13708378" cy="7710963"/>
          </a:xfrm>
          <a:custGeom>
            <a:avLst/>
            <a:gdLst/>
            <a:ahLst/>
            <a:cxnLst/>
            <a:rect l="l" t="t" r="r" b="b"/>
            <a:pathLst>
              <a:path w="13708378" h="7710963">
                <a:moveTo>
                  <a:pt x="0" y="0"/>
                </a:moveTo>
                <a:lnTo>
                  <a:pt x="13708378" y="0"/>
                </a:lnTo>
                <a:lnTo>
                  <a:pt x="13708378" y="7710963"/>
                </a:lnTo>
                <a:lnTo>
                  <a:pt x="0" y="7710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1939" y="515531"/>
            <a:ext cx="14644122" cy="119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Située à côté du stade</a:t>
            </a: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839629"/>
            <a:ext cx="1146991" cy="11469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143500"/>
            <a:ext cx="1146991" cy="11469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295963" y="7859671"/>
            <a:ext cx="2551726" cy="2427329"/>
          </a:xfrm>
          <a:custGeom>
            <a:avLst/>
            <a:gdLst/>
            <a:ahLst/>
            <a:cxnLst/>
            <a:rect l="l" t="t" r="r" b="b"/>
            <a:pathLst>
              <a:path w="2551726" h="2427329">
                <a:moveTo>
                  <a:pt x="0" y="0"/>
                </a:moveTo>
                <a:lnTo>
                  <a:pt x="2551726" y="0"/>
                </a:lnTo>
                <a:lnTo>
                  <a:pt x="2551726" y="2427329"/>
                </a:lnTo>
                <a:lnTo>
                  <a:pt x="0" y="24273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86815" y="7124082"/>
            <a:ext cx="2437506" cy="3130024"/>
          </a:xfrm>
          <a:custGeom>
            <a:avLst/>
            <a:gdLst/>
            <a:ahLst/>
            <a:cxnLst/>
            <a:rect l="l" t="t" r="r" b="b"/>
            <a:pathLst>
              <a:path w="2437506" h="3130024">
                <a:moveTo>
                  <a:pt x="0" y="0"/>
                </a:moveTo>
                <a:lnTo>
                  <a:pt x="2437507" y="0"/>
                </a:lnTo>
                <a:lnTo>
                  <a:pt x="2437507" y="3130024"/>
                </a:lnTo>
                <a:lnTo>
                  <a:pt x="0" y="3130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821939" y="515531"/>
            <a:ext cx="14492394" cy="23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8 logements</a:t>
            </a:r>
          </a:p>
          <a:p>
            <a:pPr marL="0" lvl="0" indent="0"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 c’est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6991" y="2820579"/>
            <a:ext cx="16336550" cy="4081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"/>
              </a:lnSpc>
            </a:pPr>
            <a:r>
              <a:rPr lang="en-US" sz="893">
                <a:solidFill>
                  <a:srgbClr val="FAF7EE"/>
                </a:solidFill>
                <a:latin typeface="Open Sauce"/>
              </a:rPr>
              <a:t>      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 8 à 16 personnes âgées autonomes de + de 60 ans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AF7EE"/>
                </a:solidFill>
                <a:latin typeface="Open Sauce"/>
              </a:rPr>
              <a:t>1 à 2 personnes par logement</a:t>
            </a: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250"/>
              </a:lnSpc>
            </a:pPr>
            <a:endParaRPr lang="en-US" sz="6000">
              <a:solidFill>
                <a:srgbClr val="FAF7EE"/>
              </a:solidFill>
              <a:latin typeface="Open Sauce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507234"/>
            <a:ext cx="1146991" cy="114699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7124082"/>
            <a:ext cx="1146991" cy="11469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FAEFB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174625"/>
              <a:ext cx="7112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uce"/>
                </a:rPr>
                <a:t>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5295963" y="8647693"/>
            <a:ext cx="1723319" cy="1639307"/>
          </a:xfrm>
          <a:custGeom>
            <a:avLst/>
            <a:gdLst/>
            <a:ahLst/>
            <a:cxnLst/>
            <a:rect l="l" t="t" r="r" b="b"/>
            <a:pathLst>
              <a:path w="1723319" h="1639307">
                <a:moveTo>
                  <a:pt x="0" y="0"/>
                </a:moveTo>
                <a:lnTo>
                  <a:pt x="1723319" y="0"/>
                </a:lnTo>
                <a:lnTo>
                  <a:pt x="1723319" y="1639307"/>
                </a:lnTo>
                <a:lnTo>
                  <a:pt x="0" y="16393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821939" y="515531"/>
            <a:ext cx="14492394" cy="2324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les espaces partagés</a:t>
            </a:r>
          </a:p>
          <a:p>
            <a:pPr marL="0" lvl="0" indent="0" algn="ctr">
              <a:lnSpc>
                <a:spcPts val="8999"/>
              </a:lnSpc>
            </a:pPr>
            <a:r>
              <a:rPr lang="en-US" sz="8999">
                <a:solidFill>
                  <a:srgbClr val="FAEFB6"/>
                </a:solidFill>
                <a:latin typeface="Higuen Elegant Serif"/>
              </a:rPr>
              <a:t> c’est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6991" y="3021705"/>
            <a:ext cx="17141009" cy="677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"/>
              </a:lnSpc>
            </a:pPr>
            <a:r>
              <a:rPr lang="en-US" sz="823">
                <a:solidFill>
                  <a:srgbClr val="FAF7EE"/>
                </a:solidFill>
                <a:latin typeface="Open Sauce"/>
              </a:rPr>
              <a:t>       </a:t>
            </a:r>
          </a:p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les repas de midi pour les résidents, leurs invités mais également les adhérents à l’association Les ami(e)s de Léonie</a:t>
            </a:r>
          </a:p>
          <a:p>
            <a:pPr algn="ctr">
              <a:lnSpc>
                <a:spcPts val="3999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7741"/>
              </a:lnSpc>
            </a:pPr>
            <a:r>
              <a:rPr lang="en-US" sz="5529">
                <a:solidFill>
                  <a:srgbClr val="FAF7EE"/>
                </a:solidFill>
                <a:latin typeface="Open Sauce"/>
              </a:rPr>
              <a:t>Des animations, des activités, des échanges pour les résidents et pour les adhérents à l’association Les ami(e)s de Léonie</a:t>
            </a:r>
          </a:p>
          <a:p>
            <a:pPr algn="ctr">
              <a:lnSpc>
                <a:spcPts val="1152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  <a:p>
            <a:pPr algn="ctr">
              <a:lnSpc>
                <a:spcPts val="1152"/>
              </a:lnSpc>
            </a:pPr>
            <a:endParaRPr lang="en-US" sz="5529">
              <a:solidFill>
                <a:srgbClr val="FAF7EE"/>
              </a:solidFill>
              <a:latin typeface="Open Sauce"/>
            </a:endParaRPr>
          </a:p>
        </p:txBody>
      </p:sp>
    </p:spTree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332</Words>
  <Application>Microsoft Office PowerPoint</Application>
  <PresentationFormat>Personnalisé</PresentationFormat>
  <Paragraphs>91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Higuen Elegant Serif</vt:lpstr>
      <vt:lpstr>Open Sauce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RESIDENCE DU FARGET</dc:title>
  <cp:lastModifiedBy>BADEL,SANDRINE</cp:lastModifiedBy>
  <cp:revision>3</cp:revision>
  <dcterms:created xsi:type="dcterms:W3CDTF">2006-08-16T00:00:00Z</dcterms:created>
  <dcterms:modified xsi:type="dcterms:W3CDTF">2023-09-09T12:30:14Z</dcterms:modified>
  <dc:identifier>DAFtkfGCtj8</dc:identifier>
</cp:coreProperties>
</file>